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  <p:embeddedFont>
      <p:font typeface="Roboto Mon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ono-bold.fntdata"/><Relationship Id="rId6" Type="http://schemas.openxmlformats.org/officeDocument/2006/relationships/slide" Target="slides/slide1.xml"/><Relationship Id="rId18" Type="http://schemas.openxmlformats.org/officeDocument/2006/relationships/font" Target="fonts/RobotoMon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5f522a0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5f522a0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6dde4b2e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b6dde4b2e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6dde4b2e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6dde4b2e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e81b086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e81b086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e81b086a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e81b086a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e81b086a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e81b086a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ffab0f3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ffab0f3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QuickCart UI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+ Design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3429000" y="4597425"/>
            <a:ext cx="1051200" cy="179100"/>
          </a:xfrm>
          <a:prstGeom prst="roundRect">
            <a:avLst>
              <a:gd fmla="val 70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4604475" y="4598775"/>
            <a:ext cx="1051200" cy="179100"/>
          </a:xfrm>
          <a:prstGeom prst="roundRect">
            <a:avLst>
              <a:gd fmla="val 70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3750" y="222625"/>
            <a:ext cx="2596500" cy="9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3273750" y="63500"/>
            <a:ext cx="2596500" cy="4752000"/>
          </a:xfrm>
          <a:prstGeom prst="roundRect">
            <a:avLst>
              <a:gd fmla="val 10327" name="adj"/>
            </a:avLst>
          </a:prstGeom>
          <a:noFill/>
          <a:ln cap="flat" cmpd="sng" w="762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1126350" y="1948313"/>
            <a:ext cx="12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Menu Bar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126350" y="2348513"/>
            <a:ext cx="17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Category Selector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3429000" y="1255900"/>
            <a:ext cx="1051200" cy="995400"/>
          </a:xfrm>
          <a:prstGeom prst="roundRect">
            <a:avLst>
              <a:gd fmla="val 70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4604475" y="1255900"/>
            <a:ext cx="1051200" cy="995400"/>
          </a:xfrm>
          <a:prstGeom prst="roundRect">
            <a:avLst>
              <a:gd fmla="val 70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3429000" y="2343875"/>
            <a:ext cx="1051200" cy="995400"/>
          </a:xfrm>
          <a:prstGeom prst="roundRect">
            <a:avLst>
              <a:gd fmla="val 70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4604475" y="2343875"/>
            <a:ext cx="1051200" cy="995400"/>
          </a:xfrm>
          <a:prstGeom prst="roundRect">
            <a:avLst>
              <a:gd fmla="val 70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3429000" y="3431850"/>
            <a:ext cx="1051200" cy="995400"/>
          </a:xfrm>
          <a:prstGeom prst="roundRect">
            <a:avLst>
              <a:gd fmla="val 70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4604475" y="3471325"/>
            <a:ext cx="1051200" cy="995400"/>
          </a:xfrm>
          <a:prstGeom prst="roundRect">
            <a:avLst>
              <a:gd fmla="val 70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1126350" y="2794988"/>
            <a:ext cx="16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Cards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287825" y="222625"/>
            <a:ext cx="238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A86E8"/>
                </a:solidFill>
              </a:rPr>
              <a:t>Browse</a:t>
            </a:r>
            <a:endParaRPr sz="2800">
              <a:solidFill>
                <a:srgbClr val="4A86E8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541350" y="1886177"/>
            <a:ext cx="230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Search for images with brand + product name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(enter manually)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6541350" y="2748713"/>
            <a:ext cx="172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Number input for size, then unit dropdown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557050" y="64975"/>
            <a:ext cx="283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</a:rPr>
              <a:t>https://grocery-client-sl.herokuapp.com/</a:t>
            </a:r>
            <a:endParaRPr sz="1100">
              <a:solidFill>
                <a:schemeClr val="accent1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 rot="5400000">
            <a:off x="1617250" y="189775"/>
            <a:ext cx="64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75" y="995348"/>
            <a:ext cx="1336951" cy="7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731950" y="418975"/>
            <a:ext cx="2420400" cy="4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5">
            <a:alphaModFix/>
          </a:blip>
          <a:srcRect b="35777" l="55977" r="2393" t="22361"/>
          <a:stretch/>
        </p:blipFill>
        <p:spPr>
          <a:xfrm>
            <a:off x="247675" y="3593025"/>
            <a:ext cx="787850" cy="5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5">
            <a:alphaModFix/>
          </a:blip>
          <a:srcRect b="19426" l="55977" r="2393" t="60679"/>
          <a:stretch/>
        </p:blipFill>
        <p:spPr>
          <a:xfrm>
            <a:off x="1041163" y="3748925"/>
            <a:ext cx="787850" cy="28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050" y="1851821"/>
            <a:ext cx="1027575" cy="711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050" y="2775148"/>
            <a:ext cx="1108200" cy="68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05426" y="822250"/>
            <a:ext cx="1840400" cy="36486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 rot="5400000">
            <a:off x="4073250" y="292424"/>
            <a:ext cx="4512300" cy="4465800"/>
          </a:xfrm>
          <a:prstGeom prst="downArrowCallout">
            <a:avLst>
              <a:gd fmla="val 15479" name="adj1"/>
              <a:gd fmla="val 19406" name="adj2"/>
              <a:gd fmla="val 11786" name="adj3"/>
              <a:gd fmla="val 83888" name="adj4"/>
            </a:avLst>
          </a:prstGeom>
          <a:solidFill>
            <a:srgbClr val="F8F8F8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97381" y="418975"/>
            <a:ext cx="2528393" cy="7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5106350" y="1491213"/>
            <a:ext cx="17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&gt; users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5466000" y="1851825"/>
            <a:ext cx="19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274E13"/>
                </a:solidFill>
                <a:latin typeface="Roboto Mono"/>
                <a:ea typeface="Roboto Mono"/>
                <a:cs typeface="Roboto Mono"/>
                <a:sym typeface="Roboto Mono"/>
              </a:rPr>
              <a:t>userGroceries</a:t>
            </a:r>
            <a:endParaRPr>
              <a:solidFill>
                <a:srgbClr val="274E1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5466000" y="2252025"/>
            <a:ext cx="19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userCart</a:t>
            </a:r>
            <a:endParaRPr>
              <a:solidFill>
                <a:srgbClr val="1C458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5466000" y="2652225"/>
            <a:ext cx="19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userCartLogs</a:t>
            </a:r>
            <a:endParaRPr>
              <a:solidFill>
                <a:srgbClr val="B45F0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3" y="0"/>
            <a:ext cx="47226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650" y="-12"/>
            <a:ext cx="4423901" cy="49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/>
          <p:nvPr/>
        </p:nvSpPr>
        <p:spPr>
          <a:xfrm>
            <a:off x="3429000" y="4597425"/>
            <a:ext cx="1051200" cy="179100"/>
          </a:xfrm>
          <a:prstGeom prst="roundRect">
            <a:avLst>
              <a:gd fmla="val 70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4604475" y="4598775"/>
            <a:ext cx="1051200" cy="179100"/>
          </a:xfrm>
          <a:prstGeom prst="roundRect">
            <a:avLst>
              <a:gd fmla="val 70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3750" y="222625"/>
            <a:ext cx="2596500" cy="9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/>
          <p:nvPr/>
        </p:nvSpPr>
        <p:spPr>
          <a:xfrm>
            <a:off x="3273750" y="63500"/>
            <a:ext cx="2596500" cy="4752000"/>
          </a:xfrm>
          <a:prstGeom prst="roundRect">
            <a:avLst>
              <a:gd fmla="val 10327" name="adj"/>
            </a:avLst>
          </a:prstGeom>
          <a:noFill/>
          <a:ln cap="flat" cmpd="sng" w="762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1126350" y="1948313"/>
            <a:ext cx="12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Menu Bar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1126350" y="2348513"/>
            <a:ext cx="17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Category Selector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3429000" y="1255900"/>
            <a:ext cx="1051200" cy="995400"/>
          </a:xfrm>
          <a:prstGeom prst="roundRect">
            <a:avLst>
              <a:gd fmla="val 70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4604475" y="1255900"/>
            <a:ext cx="1051200" cy="995400"/>
          </a:xfrm>
          <a:prstGeom prst="roundRect">
            <a:avLst>
              <a:gd fmla="val 70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3429000" y="2343875"/>
            <a:ext cx="1051200" cy="995400"/>
          </a:xfrm>
          <a:prstGeom prst="roundRect">
            <a:avLst>
              <a:gd fmla="val 70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4604475" y="2343875"/>
            <a:ext cx="1051200" cy="995400"/>
          </a:xfrm>
          <a:prstGeom prst="roundRect">
            <a:avLst>
              <a:gd fmla="val 70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3429000" y="3431850"/>
            <a:ext cx="1051200" cy="995400"/>
          </a:xfrm>
          <a:prstGeom prst="roundRect">
            <a:avLst>
              <a:gd fmla="val 70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4604475" y="3471325"/>
            <a:ext cx="1051200" cy="995400"/>
          </a:xfrm>
          <a:prstGeom prst="roundRect">
            <a:avLst>
              <a:gd fmla="val 70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1126350" y="2794988"/>
            <a:ext cx="16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Cards</a:t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287825" y="222625"/>
            <a:ext cx="238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A86E8"/>
                </a:solidFill>
              </a:rPr>
              <a:t>Browse</a:t>
            </a:r>
            <a:endParaRPr sz="28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3996425" y="1616838"/>
            <a:ext cx="1121700" cy="1174200"/>
          </a:xfrm>
          <a:prstGeom prst="roundRect">
            <a:avLst>
              <a:gd fmla="val 71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189" y="1660477"/>
            <a:ext cx="696250" cy="6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>
            <a:off x="5877300" y="1286975"/>
            <a:ext cx="2478000" cy="3454500"/>
          </a:xfrm>
          <a:prstGeom prst="roundRect">
            <a:avLst>
              <a:gd fmla="val 565" name="adj"/>
            </a:avLst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5813775" y="134050"/>
            <a:ext cx="2596500" cy="4752000"/>
          </a:xfrm>
          <a:prstGeom prst="roundRect">
            <a:avLst>
              <a:gd fmla="val 11413" name="adj"/>
            </a:avLst>
          </a:prstGeom>
          <a:noFill/>
          <a:ln cap="flat" cmpd="sng" w="762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5969025" y="4667975"/>
            <a:ext cx="1051200" cy="179100"/>
          </a:xfrm>
          <a:prstGeom prst="roundRect">
            <a:avLst>
              <a:gd fmla="val 70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7144500" y="4669325"/>
            <a:ext cx="1051200" cy="179100"/>
          </a:xfrm>
          <a:prstGeom prst="roundRect">
            <a:avLst>
              <a:gd fmla="val 70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 rotWithShape="1">
          <a:blip r:embed="rId4">
            <a:alphaModFix amt="22000"/>
          </a:blip>
          <a:srcRect b="0" l="0" r="0" t="0"/>
          <a:stretch/>
        </p:blipFill>
        <p:spPr>
          <a:xfrm>
            <a:off x="5813775" y="291650"/>
            <a:ext cx="2596500" cy="9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225775" y="134050"/>
            <a:ext cx="13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Product Card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5969025" y="2414425"/>
            <a:ext cx="1051200" cy="995400"/>
          </a:xfrm>
          <a:prstGeom prst="roundRect">
            <a:avLst>
              <a:gd fmla="val 70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7144500" y="2414425"/>
            <a:ext cx="1051200" cy="995400"/>
          </a:xfrm>
          <a:prstGeom prst="roundRect">
            <a:avLst>
              <a:gd fmla="val 70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5969025" y="3502400"/>
            <a:ext cx="1051200" cy="995400"/>
          </a:xfrm>
          <a:prstGeom prst="roundRect">
            <a:avLst>
              <a:gd fmla="val 70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7144500" y="3541875"/>
            <a:ext cx="1051200" cy="995400"/>
          </a:xfrm>
          <a:prstGeom prst="roundRect">
            <a:avLst>
              <a:gd fmla="val 70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5933775" y="1282800"/>
            <a:ext cx="1121700" cy="1095300"/>
          </a:xfrm>
          <a:prstGeom prst="roundRect">
            <a:avLst>
              <a:gd fmla="val 71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6500" y="1326450"/>
            <a:ext cx="696249" cy="69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6">
            <a:alphaModFix/>
          </a:blip>
          <a:srcRect b="0" l="0" r="8340" t="0"/>
          <a:stretch/>
        </p:blipFill>
        <p:spPr>
          <a:xfrm>
            <a:off x="6773575" y="1191075"/>
            <a:ext cx="310225" cy="3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5933775" y="1961450"/>
            <a:ext cx="88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Nunito"/>
                <a:ea typeface="Nunito"/>
                <a:cs typeface="Nunito"/>
                <a:sym typeface="Nunito"/>
              </a:rPr>
              <a:t>Jif </a:t>
            </a:r>
            <a:r>
              <a:rPr lang="en" sz="700">
                <a:latin typeface="Nunito"/>
                <a:ea typeface="Nunito"/>
                <a:cs typeface="Nunito"/>
                <a:sym typeface="Nunito"/>
              </a:rPr>
              <a:t>Peanut Butter</a:t>
            </a:r>
            <a:endParaRPr sz="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6032625" y="2185350"/>
            <a:ext cx="310200" cy="136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5969025" y="2107350"/>
            <a:ext cx="43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$</a:t>
            </a:r>
            <a:r>
              <a:rPr b="1" lang="en" sz="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3.49</a:t>
            </a:r>
            <a:endParaRPr b="1" sz="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6298975" y="2107350"/>
            <a:ext cx="88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16oz</a:t>
            </a:r>
            <a:endParaRPr sz="7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7">
            <a:alphaModFix amt="45000"/>
          </a:blip>
          <a:stretch>
            <a:fillRect/>
          </a:stretch>
        </p:blipFill>
        <p:spPr>
          <a:xfrm>
            <a:off x="6736563" y="2059088"/>
            <a:ext cx="318925" cy="3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6758463" y="2098550"/>
            <a:ext cx="275100" cy="240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 rotWithShape="1">
          <a:blip r:embed="rId6">
            <a:alphaModFix/>
          </a:blip>
          <a:srcRect b="0" l="0" r="8340" t="0"/>
          <a:stretch/>
        </p:blipFill>
        <p:spPr>
          <a:xfrm>
            <a:off x="4836225" y="1525113"/>
            <a:ext cx="310225" cy="3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3996425" y="2295488"/>
            <a:ext cx="1099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Nunito"/>
                <a:ea typeface="Nunito"/>
                <a:cs typeface="Nunito"/>
                <a:sym typeface="Nunito"/>
              </a:rPr>
              <a:t>Skippy Peanut Butter</a:t>
            </a:r>
            <a:endParaRPr sz="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4035225" y="1623338"/>
            <a:ext cx="225900" cy="1791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4095275" y="2571125"/>
            <a:ext cx="310200" cy="136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4020713" y="2493125"/>
            <a:ext cx="43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$</a:t>
            </a:r>
            <a:r>
              <a:rPr b="1" lang="en" sz="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2.79</a:t>
            </a:r>
            <a:endParaRPr b="1" sz="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4354575" y="2493125"/>
            <a:ext cx="88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16oz</a:t>
            </a:r>
            <a:endParaRPr sz="7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2" name="Google Shape;152;p18"/>
          <p:cNvPicPr preferRelativeResize="0"/>
          <p:nvPr/>
        </p:nvPicPr>
        <p:blipFill>
          <a:blip r:embed="rId7">
            <a:alphaModFix amt="45000"/>
          </a:blip>
          <a:stretch>
            <a:fillRect/>
          </a:stretch>
        </p:blipFill>
        <p:spPr>
          <a:xfrm>
            <a:off x="4804138" y="2479913"/>
            <a:ext cx="318925" cy="3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4826038" y="2519388"/>
            <a:ext cx="275100" cy="240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4010625" y="1528238"/>
            <a:ext cx="27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FD24C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  <a:endParaRPr b="1" sz="1200">
              <a:solidFill>
                <a:srgbClr val="BFD24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5958375" y="1322188"/>
            <a:ext cx="225900" cy="1791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 txBox="1"/>
          <p:nvPr/>
        </p:nvSpPr>
        <p:spPr>
          <a:xfrm>
            <a:off x="5933775" y="1227088"/>
            <a:ext cx="27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BCF29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  <a:endParaRPr b="1" sz="1200">
              <a:solidFill>
                <a:srgbClr val="5BCF2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7128800" y="1285313"/>
            <a:ext cx="1121700" cy="1174200"/>
          </a:xfrm>
          <a:prstGeom prst="roundRect">
            <a:avLst>
              <a:gd fmla="val 71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0564" y="1328952"/>
            <a:ext cx="696250" cy="6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6">
            <a:alphaModFix/>
          </a:blip>
          <a:srcRect b="0" l="0" r="8340" t="0"/>
          <a:stretch/>
        </p:blipFill>
        <p:spPr>
          <a:xfrm>
            <a:off x="7968600" y="1193588"/>
            <a:ext cx="310225" cy="3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/>
        </p:nvSpPr>
        <p:spPr>
          <a:xfrm>
            <a:off x="7128800" y="1963963"/>
            <a:ext cx="1099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Nunito"/>
                <a:ea typeface="Nunito"/>
                <a:cs typeface="Nunito"/>
                <a:sym typeface="Nunito"/>
              </a:rPr>
              <a:t>Skippy Peanut Butter</a:t>
            </a:r>
            <a:endParaRPr sz="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7167600" y="1291813"/>
            <a:ext cx="225900" cy="1791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7227650" y="2239600"/>
            <a:ext cx="310200" cy="136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7153088" y="2161600"/>
            <a:ext cx="43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$</a:t>
            </a:r>
            <a:r>
              <a:rPr b="1" lang="en" sz="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2.79</a:t>
            </a:r>
            <a:endParaRPr b="1" sz="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7486950" y="2161600"/>
            <a:ext cx="88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16oz</a:t>
            </a:r>
            <a:endParaRPr sz="7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7">
            <a:alphaModFix amt="45000"/>
          </a:blip>
          <a:stretch>
            <a:fillRect/>
          </a:stretch>
        </p:blipFill>
        <p:spPr>
          <a:xfrm>
            <a:off x="7936513" y="2148388"/>
            <a:ext cx="318925" cy="3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/>
          <p:nvPr/>
        </p:nvSpPr>
        <p:spPr>
          <a:xfrm>
            <a:off x="7958413" y="2187863"/>
            <a:ext cx="275100" cy="240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7143000" y="1196713"/>
            <a:ext cx="27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FD24C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  <a:endParaRPr b="1" sz="1200">
              <a:solidFill>
                <a:srgbClr val="BFD24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265275" y="639225"/>
            <a:ext cx="15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Nutrition Score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265275" y="1079888"/>
            <a:ext cx="13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Product Name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265275" y="1601775"/>
            <a:ext cx="28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Price</a:t>
            </a: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(w/ serving cost indication)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284875" y="2025738"/>
            <a:ext cx="13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Purchase Size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265275" y="2533775"/>
            <a:ext cx="16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Expand button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284875" y="3041800"/>
            <a:ext cx="16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Add to cart button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284875" y="3549813"/>
            <a:ext cx="16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Product Image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5" name="Google Shape;175;p18"/>
          <p:cNvSpPr/>
          <p:nvPr/>
        </p:nvSpPr>
        <p:spPr>
          <a:xfrm>
            <a:off x="3407325" y="882000"/>
            <a:ext cx="2259300" cy="2527800"/>
          </a:xfrm>
          <a:prstGeom prst="rect">
            <a:avLst/>
          </a:prstGeom>
          <a:solidFill>
            <a:srgbClr val="EEEEEE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 txBox="1"/>
          <p:nvPr/>
        </p:nvSpPr>
        <p:spPr>
          <a:xfrm>
            <a:off x="3343875" y="64775"/>
            <a:ext cx="238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A86E8"/>
                </a:solidFill>
              </a:rPr>
              <a:t>Product Card</a:t>
            </a:r>
            <a:endParaRPr sz="28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9"/>
          <p:cNvPicPr preferRelativeResize="0"/>
          <p:nvPr/>
        </p:nvPicPr>
        <p:blipFill rotWithShape="1">
          <a:blip r:embed="rId3">
            <a:alphaModFix/>
          </a:blip>
          <a:srcRect b="46337" l="0" r="0" t="0"/>
          <a:stretch/>
        </p:blipFill>
        <p:spPr>
          <a:xfrm>
            <a:off x="284400" y="1206976"/>
            <a:ext cx="4218474" cy="301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 rotWithShape="1">
          <a:blip r:embed="rId3">
            <a:alphaModFix/>
          </a:blip>
          <a:srcRect b="0" l="0" r="0" t="52385"/>
          <a:stretch/>
        </p:blipFill>
        <p:spPr>
          <a:xfrm>
            <a:off x="4612725" y="1318850"/>
            <a:ext cx="4401876" cy="279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000" y="430224"/>
            <a:ext cx="2100376" cy="37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775" y="665325"/>
            <a:ext cx="2363151" cy="315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